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318" r:id="rId6"/>
    <p:sldId id="341" r:id="rId7"/>
    <p:sldId id="309" r:id="rId8"/>
    <p:sldId id="329" r:id="rId9"/>
    <p:sldId id="344" r:id="rId10"/>
    <p:sldId id="345" r:id="rId11"/>
    <p:sldId id="342" r:id="rId12"/>
    <p:sldId id="343" r:id="rId13"/>
    <p:sldId id="336" r:id="rId14"/>
  </p:sldIdLst>
  <p:sldSz cx="24387175" cy="13716000"/>
  <p:notesSz cx="6797675" cy="9928225"/>
  <p:embeddedFontLst>
    <p:embeddedFont>
      <p:font typeface="Arial Narrow" panose="020B0606020202030204" pitchFamily="3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ambria Math" panose="02040503050406030204" pitchFamily="18" charset="0"/>
      <p:regular r:id="rId27"/>
    </p:embeddedFont>
  </p:embeddedFontLst>
  <p:defaultTextStyle>
    <a:defPPr>
      <a:defRPr lang="en-US"/>
    </a:defPPr>
    <a:lvl1pPr marL="0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639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7278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917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4556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3195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1834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20472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9111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, Arthur" initials="YA" lastIdx="1" clrIdx="0">
    <p:extLst>
      <p:ext uri="{19B8F6BF-5375-455C-9EA6-DF929625EA0E}">
        <p15:presenceInfo xmlns:p15="http://schemas.microsoft.com/office/powerpoint/2012/main" userId="S::yuarthur@ad.garmin.com::e0a6b235-1cb5-4a49-acf9-c0b571624a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EFFE"/>
    <a:srgbClr val="0CDFFC"/>
    <a:srgbClr val="FEFDD8"/>
    <a:srgbClr val="878787"/>
    <a:srgbClr val="979797"/>
    <a:srgbClr val="565656"/>
    <a:srgbClr val="666666"/>
    <a:srgbClr val="F3F4F6"/>
    <a:srgbClr val="171717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54" autoAdjust="0"/>
    <p:restoredTop sz="96513" autoAdjust="0"/>
  </p:normalViewPr>
  <p:slideViewPr>
    <p:cSldViewPr>
      <p:cViewPr varScale="1">
        <p:scale>
          <a:sx n="36" d="100"/>
          <a:sy n="36" d="100"/>
        </p:scale>
        <p:origin x="788" y="88"/>
      </p:cViewPr>
      <p:guideLst>
        <p:guide orient="horz" pos="4320"/>
        <p:guide pos="768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154" d="100"/>
          <a:sy n="154" d="100"/>
        </p:scale>
        <p:origin x="5392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E34167-4221-415B-B607-2F9774752346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F2BCD-D86C-419F-A347-E888DDDEF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35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1F651-73DF-4F83-BA26-06807702A9CD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44F161-DFC7-472B-A8A4-57E59F4CE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41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4F161-DFC7-472B-A8A4-57E59F4CE7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06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4F161-DFC7-472B-A8A4-57E59F4CE7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740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4F161-DFC7-472B-A8A4-57E59F4CE7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88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阿里山</a:t>
            </a:r>
            <a:r>
              <a:rPr lang="en-US" altLang="zh-TW" dirty="0"/>
              <a:t>2663</a:t>
            </a:r>
          </a:p>
          <a:p>
            <a:r>
              <a:rPr lang="zh-TW" altLang="en-US" dirty="0"/>
              <a:t>玉山</a:t>
            </a:r>
            <a:r>
              <a:rPr lang="en-US" altLang="zh-TW" dirty="0"/>
              <a:t>3952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4F161-DFC7-472B-A8A4-57E59F4CE7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53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spc="300" dirty="0">
                <a:solidFill>
                  <a:srgbClr val="171717"/>
                </a:solidFill>
                <a:latin typeface="+mj-lt"/>
              </a:rPr>
              <a:t>GMLA</a:t>
            </a:r>
            <a:r>
              <a:rPr lang="zh-TW" altLang="en-US" sz="1200" b="1" spc="300" dirty="0">
                <a:solidFill>
                  <a:srgbClr val="171717"/>
                </a:solidFill>
                <a:latin typeface="+mj-lt"/>
              </a:rPr>
              <a:t>與</a:t>
            </a:r>
            <a:r>
              <a:rPr lang="en-US" altLang="zh-TW" sz="1200" b="1" spc="300" dirty="0">
                <a:solidFill>
                  <a:srgbClr val="171717"/>
                </a:solidFill>
                <a:latin typeface="+mj-lt"/>
              </a:rPr>
              <a:t>Project delay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4F161-DFC7-472B-A8A4-57E59F4CE7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1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關係有很多種：</a:t>
            </a:r>
            <a:endParaRPr lang="en-US" altLang="zh-TW" dirty="0"/>
          </a:p>
          <a:p>
            <a:r>
              <a:rPr lang="zh-TW" altLang="en-US" dirty="0"/>
              <a:t>歐美疫情失控，指數分配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4F161-DFC7-472B-A8A4-57E59F4CE7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181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gradFill flip="none" rotWithShape="1">
            <a:gsLst>
              <a:gs pos="0">
                <a:srgbClr val="FAFBFD"/>
              </a:gs>
              <a:gs pos="93000">
                <a:srgbClr val="BEBEB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8076" y="7467600"/>
            <a:ext cx="17071023" cy="696065"/>
          </a:xfrm>
        </p:spPr>
        <p:txBody>
          <a:bodyPr>
            <a:normAutofit/>
          </a:bodyPr>
          <a:lstStyle>
            <a:lvl1pPr marL="0" indent="0" algn="ctr">
              <a:buNone/>
              <a:defRPr sz="3000" spc="300">
                <a:solidFill>
                  <a:srgbClr val="171717"/>
                </a:solidFill>
              </a:defRPr>
            </a:lvl1pPr>
            <a:lvl2pPr marL="1088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77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65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354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4431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531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6204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709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DATE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5867400"/>
            <a:ext cx="20002788" cy="1411947"/>
          </a:xfrm>
        </p:spPr>
        <p:txBody>
          <a:bodyPr>
            <a:noAutofit/>
          </a:bodyPr>
          <a:lstStyle>
            <a:lvl1pPr>
              <a:defRPr sz="12400" b="1" baseline="0"/>
            </a:lvl1pPr>
          </a:lstStyle>
          <a:p>
            <a:r>
              <a:rPr lang="en-US" dirty="0"/>
              <a:t>TITLE OF MEETING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C6E9FE-7766-0643-9790-3D44729A1C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6141" y="2438400"/>
            <a:ext cx="2614892" cy="70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734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Page w/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133C3A5A-F1E6-C447-B977-12A7F7157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9359" y="383884"/>
            <a:ext cx="21948458" cy="1140116"/>
          </a:xfrm>
        </p:spPr>
        <p:txBody>
          <a:bodyPr>
            <a:normAutofit/>
          </a:bodyPr>
          <a:lstStyle>
            <a:lvl1pPr algn="l">
              <a:defRPr sz="6000" b="1" spc="300"/>
            </a:lvl1pPr>
          </a:lstStyle>
          <a:p>
            <a:r>
              <a:rPr lang="en-US" dirty="0"/>
              <a:t>HEADLINE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C82B62-1E74-0646-AE3D-8667AE7A0D57}"/>
              </a:ext>
            </a:extLst>
          </p:cNvPr>
          <p:cNvCxnSpPr>
            <a:cxnSpLocks/>
          </p:cNvCxnSpPr>
          <p:nvPr userDrawn="1"/>
        </p:nvCxnSpPr>
        <p:spPr>
          <a:xfrm>
            <a:off x="1219359" y="1524000"/>
            <a:ext cx="219484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70A1031-365C-A540-8132-D4461FF0B857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7DB612-7BA1-DA4A-8520-343F884CB2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25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Pag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133C3A5A-F1E6-C447-B977-12A7F7157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9359" y="383884"/>
            <a:ext cx="21948458" cy="1140116"/>
          </a:xfrm>
        </p:spPr>
        <p:txBody>
          <a:bodyPr>
            <a:normAutofit/>
          </a:bodyPr>
          <a:lstStyle>
            <a:lvl1pPr algn="l">
              <a:defRPr sz="6000" b="1" spc="3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F90F435-9E90-D84C-A2A7-4569F3B64ED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2468906" y="1905400"/>
            <a:ext cx="10678727" cy="10438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Image Page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4D611BB-2BB7-F041-A525-1A6ACEF49C48}"/>
              </a:ext>
            </a:extLst>
          </p:cNvPr>
          <p:cNvCxnSpPr>
            <a:cxnSpLocks/>
          </p:cNvCxnSpPr>
          <p:nvPr userDrawn="1"/>
        </p:nvCxnSpPr>
        <p:spPr>
          <a:xfrm>
            <a:off x="1219359" y="1524000"/>
            <a:ext cx="219484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EDD91F8-EAF8-864B-9F07-70CCCD6683CA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327509-E49E-EE42-B307-B877EFDF45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5341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91A36A50-F059-E847-BC67-B7213837DFC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2476" y="12889"/>
            <a:ext cx="24409651" cy="136862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Image Page</a:t>
            </a:r>
          </a:p>
        </p:txBody>
      </p:sp>
    </p:spTree>
    <p:extLst>
      <p:ext uri="{BB962C8B-B14F-4D97-AF65-F5344CB8AC3E}">
        <p14:creationId xmlns:p14="http://schemas.microsoft.com/office/powerpoint/2010/main" val="3386410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91A36A50-F059-E847-BC67-B7213837DFC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2476" y="12889"/>
            <a:ext cx="24409651" cy="136862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Image Page</a:t>
            </a:r>
          </a:p>
        </p:txBody>
      </p:sp>
    </p:spTree>
    <p:extLst>
      <p:ext uri="{BB962C8B-B14F-4D97-AF65-F5344CB8AC3E}">
        <p14:creationId xmlns:p14="http://schemas.microsoft.com/office/powerpoint/2010/main" val="16205807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gradFill flip="none" rotWithShape="1">
            <a:gsLst>
              <a:gs pos="0">
                <a:srgbClr val="FAFBFD"/>
              </a:gs>
              <a:gs pos="93000">
                <a:srgbClr val="BEBEB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6436653"/>
            <a:ext cx="20002788" cy="1411947"/>
          </a:xfrm>
        </p:spPr>
        <p:txBody>
          <a:bodyPr>
            <a:noAutofit/>
          </a:bodyPr>
          <a:lstStyle>
            <a:lvl1pPr algn="r">
              <a:defRPr sz="12400" b="1" baseline="0"/>
            </a:lvl1pPr>
          </a:lstStyle>
          <a:p>
            <a:r>
              <a:rPr lang="en-US" dirty="0"/>
              <a:t>THANKS.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1A439D-11D9-AB4A-B41C-7F32BF8A0436}"/>
              </a:ext>
            </a:extLst>
          </p:cNvPr>
          <p:cNvSpPr/>
          <p:nvPr userDrawn="1"/>
        </p:nvSpPr>
        <p:spPr>
          <a:xfrm>
            <a:off x="1177779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EE6BAF-2D01-2445-807D-471DF31C4F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7779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698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6436653"/>
            <a:ext cx="20002788" cy="1411947"/>
          </a:xfrm>
        </p:spPr>
        <p:txBody>
          <a:bodyPr>
            <a:noAutofit/>
          </a:bodyPr>
          <a:lstStyle>
            <a:lvl1pPr algn="r">
              <a:defRPr sz="12400" b="1" baseline="0">
                <a:solidFill>
                  <a:srgbClr val="F3F4F6"/>
                </a:solidFill>
              </a:defRPr>
            </a:lvl1pPr>
          </a:lstStyle>
          <a:p>
            <a:r>
              <a:rPr lang="en-US" dirty="0"/>
              <a:t>THANKS.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10CC3A-E392-E643-AE17-E1A7235C48DB}"/>
              </a:ext>
            </a:extLst>
          </p:cNvPr>
          <p:cNvSpPr/>
          <p:nvPr userDrawn="1"/>
        </p:nvSpPr>
        <p:spPr>
          <a:xfrm>
            <a:off x="1348730" y="13030200"/>
            <a:ext cx="2133600" cy="5334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C3BE45-022F-F646-9F34-0FEEC4183A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873" y="12830468"/>
            <a:ext cx="2487314" cy="88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52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5867400"/>
            <a:ext cx="20002788" cy="1411947"/>
          </a:xfrm>
        </p:spPr>
        <p:txBody>
          <a:bodyPr>
            <a:noAutofit/>
          </a:bodyPr>
          <a:lstStyle>
            <a:lvl1pPr>
              <a:defRPr sz="12400" b="1" baseline="0">
                <a:solidFill>
                  <a:srgbClr val="F3F4F6"/>
                </a:solidFill>
              </a:defRPr>
            </a:lvl1pPr>
          </a:lstStyle>
          <a:p>
            <a:r>
              <a:rPr lang="en-US" dirty="0"/>
              <a:t>TITLE OF MEETING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A5B4A88-5E32-2742-813C-16FB8B02132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8076" y="7467600"/>
            <a:ext cx="17071023" cy="696065"/>
          </a:xfrm>
        </p:spPr>
        <p:txBody>
          <a:bodyPr>
            <a:normAutofit/>
          </a:bodyPr>
          <a:lstStyle>
            <a:lvl1pPr marL="0" indent="0" algn="ctr">
              <a:buNone/>
              <a:defRPr sz="3000" spc="300">
                <a:solidFill>
                  <a:schemeClr val="bg1"/>
                </a:solidFill>
              </a:defRPr>
            </a:lvl1pPr>
            <a:lvl2pPr marL="1088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77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65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354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4431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531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6204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709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014AEC-79F1-C94B-B467-0876231A74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6141" y="2441660"/>
            <a:ext cx="2602846" cy="70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9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gradFill flip="none" rotWithShape="1">
            <a:gsLst>
              <a:gs pos="0">
                <a:srgbClr val="FAFBFD"/>
              </a:gs>
              <a:gs pos="93000">
                <a:srgbClr val="BEBEB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60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6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der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" y="0"/>
            <a:ext cx="24387048" cy="13716000"/>
          </a:xfrm>
          <a:prstGeom prst="rect">
            <a:avLst/>
          </a:prstGeom>
          <a:gradFill flip="none" rotWithShape="1">
            <a:gsLst>
              <a:gs pos="0">
                <a:srgbClr val="FAFBFD"/>
              </a:gs>
              <a:gs pos="93000">
                <a:srgbClr val="BEBEB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5867400"/>
            <a:ext cx="20002788" cy="1411947"/>
          </a:xfrm>
        </p:spPr>
        <p:txBody>
          <a:bodyPr>
            <a:normAutofit/>
          </a:bodyPr>
          <a:lstStyle>
            <a:lvl1pPr>
              <a:defRPr sz="10000" b="1" baseline="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A1FFD2-D6EC-9346-BF4B-5DC6090CB783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18129F-7A08-A749-89DD-AA49EA9B19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23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der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25" y="0"/>
            <a:ext cx="24387048" cy="1371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192194" y="5867400"/>
            <a:ext cx="20002788" cy="1411947"/>
          </a:xfrm>
        </p:spPr>
        <p:txBody>
          <a:bodyPr>
            <a:normAutofit/>
          </a:bodyPr>
          <a:lstStyle>
            <a:lvl1pPr>
              <a:defRPr sz="10000" b="1" baseline="0">
                <a:solidFill>
                  <a:srgbClr val="F3F4F6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739D37-8D54-D940-BF5C-1D9741D847B8}"/>
              </a:ext>
            </a:extLst>
          </p:cNvPr>
          <p:cNvSpPr/>
          <p:nvPr userDrawn="1"/>
        </p:nvSpPr>
        <p:spPr>
          <a:xfrm>
            <a:off x="20855930" y="13030200"/>
            <a:ext cx="2133600" cy="5334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98E0ED-6058-9F4B-B3B6-51CA06AAFA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679073" y="12830468"/>
            <a:ext cx="2487314" cy="88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622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Pag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F4AE0B4-F1E0-4E43-A724-5F10D040181B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5C0D56-75DA-1947-9F08-5806B9F0E3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147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Pag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133C3A5A-F1E6-C447-B977-12A7F7157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7929" y="383884"/>
            <a:ext cx="21948458" cy="1140116"/>
          </a:xfrm>
        </p:spPr>
        <p:txBody>
          <a:bodyPr>
            <a:normAutofit/>
          </a:bodyPr>
          <a:lstStyle>
            <a:lvl1pPr algn="l">
              <a:defRPr sz="6000" b="1" spc="300"/>
            </a:lvl1pPr>
          </a:lstStyle>
          <a:p>
            <a:r>
              <a:rPr lang="en-US" dirty="0"/>
              <a:t>HEADLINE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9D7D523-EC9A-3140-909E-648A653E6AAA}"/>
              </a:ext>
            </a:extLst>
          </p:cNvPr>
          <p:cNvCxnSpPr>
            <a:cxnSpLocks/>
          </p:cNvCxnSpPr>
          <p:nvPr userDrawn="1"/>
        </p:nvCxnSpPr>
        <p:spPr>
          <a:xfrm>
            <a:off x="1219359" y="1524000"/>
            <a:ext cx="219484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F4AE0B4-F1E0-4E43-A724-5F10D040181B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5C0D56-75DA-1947-9F08-5806B9F0E3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01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Page w/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133C3A5A-F1E6-C447-B977-12A7F7157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9359" y="383884"/>
            <a:ext cx="21948458" cy="1140116"/>
          </a:xfrm>
        </p:spPr>
        <p:txBody>
          <a:bodyPr>
            <a:normAutofit/>
          </a:bodyPr>
          <a:lstStyle>
            <a:lvl1pPr algn="l">
              <a:defRPr sz="6000" b="1" spc="300"/>
            </a:lvl1pPr>
          </a:lstStyle>
          <a:p>
            <a:r>
              <a:rPr lang="en-US" dirty="0"/>
              <a:t>HEADLINE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3414BB-8096-144D-AC90-C254894B4BB7}"/>
              </a:ext>
            </a:extLst>
          </p:cNvPr>
          <p:cNvCxnSpPr>
            <a:cxnSpLocks/>
          </p:cNvCxnSpPr>
          <p:nvPr userDrawn="1"/>
        </p:nvCxnSpPr>
        <p:spPr>
          <a:xfrm>
            <a:off x="1219359" y="1524000"/>
            <a:ext cx="219484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3E114AE-0EA7-D444-814B-6F87696A4E47}"/>
              </a:ext>
            </a:extLst>
          </p:cNvPr>
          <p:cNvSpPr/>
          <p:nvPr userDrawn="1"/>
        </p:nvSpPr>
        <p:spPr>
          <a:xfrm>
            <a:off x="20727987" y="12877800"/>
            <a:ext cx="2481408" cy="8382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90D186-BAEF-844A-B266-2F2DB2108D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727987" y="12877800"/>
            <a:ext cx="2481408" cy="8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93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91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359" y="549276"/>
            <a:ext cx="21948458" cy="2286000"/>
          </a:xfrm>
          <a:prstGeom prst="rect">
            <a:avLst/>
          </a:prstGeom>
        </p:spPr>
        <p:txBody>
          <a:bodyPr vert="horz" lIns="217728" tIns="108864" rIns="217728" bIns="108864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9" y="3200401"/>
            <a:ext cx="21948458" cy="9051926"/>
          </a:xfrm>
          <a:prstGeom prst="rect">
            <a:avLst/>
          </a:prstGeom>
        </p:spPr>
        <p:txBody>
          <a:bodyPr vert="horz" lIns="217728" tIns="108864" rIns="217728" bIns="10886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44756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5" r:id="rId2"/>
    <p:sldLayoutId id="2147483683" r:id="rId3"/>
    <p:sldLayoutId id="2147483684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79" r:id="rId12"/>
    <p:sldLayoutId id="2147483694" r:id="rId13"/>
    <p:sldLayoutId id="2147483695" r:id="rId14"/>
    <p:sldLayoutId id="2147483696" r:id="rId15"/>
  </p:sldLayoutIdLst>
  <p:txStyles>
    <p:titleStyle>
      <a:lvl1pPr algn="ctr" defTabSz="2177278" rtl="0" eaLnBrk="1" latinLnBrk="0" hangingPunct="1">
        <a:spcBef>
          <a:spcPct val="0"/>
        </a:spcBef>
        <a:buNone/>
        <a:defRPr sz="11000" kern="1200">
          <a:solidFill>
            <a:schemeClr val="tx1"/>
          </a:solidFill>
          <a:latin typeface="Arial Narrow" panose="020B0606020202030204" pitchFamily="34" charset="0"/>
          <a:ea typeface="+mj-ea"/>
          <a:cs typeface="+mj-cs"/>
        </a:defRPr>
      </a:lvl1pPr>
    </p:titleStyle>
    <p:bodyStyle>
      <a:lvl1pPr marL="816479" indent="-81647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5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1769038" indent="-680399" algn="l" defTabSz="2177278" rtl="0" eaLnBrk="1" latinLnBrk="0" hangingPunct="1">
        <a:spcBef>
          <a:spcPct val="20000"/>
        </a:spcBef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2721597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5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3810236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–"/>
        <a:defRPr sz="5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4898875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5987514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076153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164792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253431" indent="-544319" algn="l" defTabSz="2177278" rtl="0" eaLnBrk="1" latinLnBrk="0" hangingPunct="1">
        <a:spcBef>
          <a:spcPct val="20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639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7278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917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4556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3195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1834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20472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9111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ED03326C-1257-144D-B80C-5A7351D5E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87787" y="11887200"/>
            <a:ext cx="16841312" cy="685800"/>
          </a:xfrm>
        </p:spPr>
        <p:txBody>
          <a:bodyPr>
            <a:normAutofit/>
          </a:bodyPr>
          <a:lstStyle/>
          <a:p>
            <a:r>
              <a:rPr lang="en-US" dirty="0"/>
              <a:t>DPQE AOEM Arthur Yu  09.03.2021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C04AE0-F9B4-8D4B-80AF-245C7791D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2194" y="4267200"/>
            <a:ext cx="20002788" cy="7391400"/>
          </a:xfrm>
        </p:spPr>
        <p:txBody>
          <a:bodyPr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zh-TW" altLang="en-US" sz="8000" dirty="0">
                <a:latin typeface="+mn-lt"/>
              </a:rPr>
              <a:t>讀書會</a:t>
            </a:r>
            <a:r>
              <a:rPr lang="en-US" altLang="zh-TW" sz="8000" dirty="0">
                <a:latin typeface="+mn-lt"/>
              </a:rPr>
              <a:t>_</a:t>
            </a:r>
            <a:r>
              <a:rPr lang="zh-TW" altLang="en-US" sz="8000" dirty="0">
                <a:latin typeface="+mn-lt"/>
              </a:rPr>
              <a:t>品質與統計手法案例分享</a:t>
            </a:r>
            <a:r>
              <a:rPr lang="en-US" altLang="zh-TW" sz="8000" dirty="0">
                <a:latin typeface="+mn-lt"/>
              </a:rPr>
              <a:t>_Part3</a:t>
            </a:r>
            <a:r>
              <a:rPr lang="zh-TW" altLang="en-US" sz="8000" dirty="0">
                <a:latin typeface="+mn-lt"/>
              </a:rPr>
              <a:t> </a:t>
            </a:r>
            <a:br>
              <a:rPr lang="en-US" altLang="zh-TW" sz="8000" dirty="0">
                <a:latin typeface="+mn-lt"/>
              </a:rPr>
            </a:br>
            <a:br>
              <a:rPr lang="en-US" altLang="zh-TW" sz="8000" dirty="0">
                <a:latin typeface="+mn-lt"/>
              </a:rPr>
            </a:br>
            <a:r>
              <a:rPr lang="en-US" sz="8000" dirty="0">
                <a:latin typeface="+mn-lt"/>
              </a:rPr>
              <a:t>PGWW20 consigned part’s Spec vs. DPPM</a:t>
            </a:r>
          </a:p>
        </p:txBody>
      </p:sp>
    </p:spTree>
    <p:extLst>
      <p:ext uri="{BB962C8B-B14F-4D97-AF65-F5344CB8AC3E}">
        <p14:creationId xmlns:p14="http://schemas.microsoft.com/office/powerpoint/2010/main" val="3019104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D14FC-335F-E447-B04D-33145853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THANKS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AE0FF3D-FB36-4163-BBE9-38B6944E2569}"/>
              </a:ext>
            </a:extLst>
          </p:cNvPr>
          <p:cNvSpPr txBox="1"/>
          <p:nvPr/>
        </p:nvSpPr>
        <p:spPr>
          <a:xfrm>
            <a:off x="7926387" y="2057400"/>
            <a:ext cx="1219775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400" b="1" spc="300" dirty="0">
                <a:solidFill>
                  <a:srgbClr val="171717"/>
                </a:solidFill>
                <a:highlight>
                  <a:srgbClr val="FFFF00"/>
                </a:highlight>
                <a:latin typeface="+mj-lt"/>
              </a:rPr>
              <a:t>校正回歸的參考資料 </a:t>
            </a:r>
            <a:r>
              <a:rPr lang="en-US" dirty="0">
                <a:highlight>
                  <a:srgbClr val="FFFF00"/>
                </a:highlight>
              </a:rPr>
              <a:t>https://cnews.com.tw/195210523a03/</a:t>
            </a:r>
          </a:p>
        </p:txBody>
      </p:sp>
    </p:spTree>
    <p:extLst>
      <p:ext uri="{BB962C8B-B14F-4D97-AF65-F5344CB8AC3E}">
        <p14:creationId xmlns:p14="http://schemas.microsoft.com/office/powerpoint/2010/main" val="2323917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94F72BA-3951-A74B-B4A7-1FC6C0F405A5}"/>
              </a:ext>
            </a:extLst>
          </p:cNvPr>
          <p:cNvSpPr txBox="1"/>
          <p:nvPr/>
        </p:nvSpPr>
        <p:spPr>
          <a:xfrm>
            <a:off x="1601787" y="5867400"/>
            <a:ext cx="53333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rgbClr val="171717"/>
                </a:solidFill>
                <a:latin typeface="+mj-lt"/>
                <a:cs typeface="Consolas" panose="020B0609020204030204" pitchFamily="49" charset="0"/>
              </a:rPr>
              <a:t>Agenda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6651298-B1C0-084F-BA58-76F8D1F8935D}"/>
              </a:ext>
            </a:extLst>
          </p:cNvPr>
          <p:cNvCxnSpPr>
            <a:cxnSpLocks/>
          </p:cNvCxnSpPr>
          <p:nvPr/>
        </p:nvCxnSpPr>
        <p:spPr>
          <a:xfrm>
            <a:off x="6535097" y="304800"/>
            <a:ext cx="0" cy="13252013"/>
          </a:xfrm>
          <a:prstGeom prst="line">
            <a:avLst/>
          </a:prstGeom>
          <a:ln w="635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E6DD1D-90C0-614C-B844-3BF0B2DB8072}"/>
              </a:ext>
            </a:extLst>
          </p:cNvPr>
          <p:cNvCxnSpPr>
            <a:cxnSpLocks/>
          </p:cNvCxnSpPr>
          <p:nvPr/>
        </p:nvCxnSpPr>
        <p:spPr>
          <a:xfrm>
            <a:off x="6555218" y="2438400"/>
            <a:ext cx="761569" cy="0"/>
          </a:xfrm>
          <a:prstGeom prst="line">
            <a:avLst/>
          </a:prstGeom>
          <a:ln w="635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227086F-70C2-C642-B5A7-E1B82A733284}"/>
              </a:ext>
            </a:extLst>
          </p:cNvPr>
          <p:cNvCxnSpPr>
            <a:cxnSpLocks/>
          </p:cNvCxnSpPr>
          <p:nvPr/>
        </p:nvCxnSpPr>
        <p:spPr>
          <a:xfrm>
            <a:off x="6555218" y="4267200"/>
            <a:ext cx="761569" cy="0"/>
          </a:xfrm>
          <a:prstGeom prst="line">
            <a:avLst/>
          </a:prstGeom>
          <a:ln w="635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2AC59A-DFAC-3044-A8E9-F7C0CBF2B832}"/>
              </a:ext>
            </a:extLst>
          </p:cNvPr>
          <p:cNvCxnSpPr>
            <a:cxnSpLocks/>
          </p:cNvCxnSpPr>
          <p:nvPr/>
        </p:nvCxnSpPr>
        <p:spPr>
          <a:xfrm>
            <a:off x="6555218" y="11125200"/>
            <a:ext cx="761569" cy="0"/>
          </a:xfrm>
          <a:prstGeom prst="line">
            <a:avLst/>
          </a:prstGeom>
          <a:ln w="635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B2EDF85-16FD-524E-B830-256DCAE0ED20}"/>
              </a:ext>
            </a:extLst>
          </p:cNvPr>
          <p:cNvSpPr txBox="1"/>
          <p:nvPr/>
        </p:nvSpPr>
        <p:spPr>
          <a:xfrm>
            <a:off x="7697787" y="76200"/>
            <a:ext cx="15668019" cy="13480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000" b="1" spc="300" dirty="0">
                <a:solidFill>
                  <a:srgbClr val="171717"/>
                </a:solidFill>
                <a:latin typeface="+mj-lt"/>
              </a:rPr>
              <a:t>海拔高度與氣溫之間的關係</a:t>
            </a:r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  <a:p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  <a:p>
            <a:r>
              <a:rPr lang="zh-TW" altLang="en-US" sz="6000" b="1" spc="300" dirty="0">
                <a:solidFill>
                  <a:srgbClr val="171717"/>
                </a:solidFill>
                <a:latin typeface="+mj-lt"/>
              </a:rPr>
              <a:t>統計分析：</a:t>
            </a:r>
            <a:r>
              <a:rPr lang="zh-TW" altLang="en-US" sz="6000" b="1" spc="300" dirty="0">
                <a:solidFill>
                  <a:schemeClr val="accent6"/>
                </a:solidFill>
                <a:latin typeface="+mj-lt"/>
                <a:sym typeface="Wingdings" panose="05000000000000000000" pitchFamily="2" charset="2"/>
              </a:rPr>
              <a:t>相關係數、迴歸分析</a:t>
            </a:r>
            <a:endParaRPr lang="en-US" altLang="zh-TW" sz="6000" b="1" spc="300" dirty="0">
              <a:solidFill>
                <a:schemeClr val="accent6"/>
              </a:solidFill>
              <a:latin typeface="+mj-lt"/>
              <a:sym typeface="Wingdings" panose="05000000000000000000" pitchFamily="2" charset="2"/>
            </a:endParaRPr>
          </a:p>
          <a:p>
            <a:endParaRPr lang="en-US" sz="6000" b="1" spc="300" dirty="0">
              <a:solidFill>
                <a:schemeClr val="accent6"/>
              </a:solidFill>
              <a:latin typeface="+mj-lt"/>
              <a:sym typeface="Wingdings" panose="05000000000000000000" pitchFamily="2" charset="2"/>
            </a:endParaRPr>
          </a:p>
          <a:p>
            <a:r>
              <a:rPr lang="en-US" sz="6000" b="1" spc="300" dirty="0">
                <a:solidFill>
                  <a:srgbClr val="171717"/>
                </a:solidFill>
                <a:latin typeface="+mj-lt"/>
              </a:rPr>
              <a:t>PGWW20</a:t>
            </a:r>
            <a:r>
              <a:rPr lang="zh-TW" altLang="en-US" sz="6000" b="1" spc="300" dirty="0">
                <a:solidFill>
                  <a:srgbClr val="171717"/>
                </a:solidFill>
                <a:latin typeface="+mj-lt"/>
              </a:rPr>
              <a:t>的新泉外殼尺寸 </a:t>
            </a:r>
            <a:r>
              <a:rPr lang="en-US" altLang="zh-TW" sz="6000" b="1" spc="300" dirty="0">
                <a:solidFill>
                  <a:srgbClr val="171717"/>
                </a:solidFill>
                <a:latin typeface="+mj-lt"/>
              </a:rPr>
              <a:t>V.S. </a:t>
            </a:r>
            <a:r>
              <a:rPr lang="zh-TW" altLang="en-US" sz="6000" b="1" spc="300" dirty="0">
                <a:solidFill>
                  <a:srgbClr val="171717"/>
                </a:solidFill>
                <a:latin typeface="+mj-lt"/>
              </a:rPr>
              <a:t>組裝後尺寸</a:t>
            </a:r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  <a:p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  <a:p>
            <a:r>
              <a:rPr lang="zh-TW" altLang="en-US" sz="6000" b="1" spc="300" dirty="0">
                <a:solidFill>
                  <a:srgbClr val="171717"/>
                </a:solidFill>
                <a:latin typeface="+mj-lt"/>
              </a:rPr>
              <a:t>沒有規格時，</a:t>
            </a:r>
            <a:r>
              <a:rPr lang="zh-TW" altLang="en-US" sz="6000" b="1" spc="300" dirty="0">
                <a:solidFill>
                  <a:schemeClr val="accent6"/>
                </a:solidFill>
                <a:latin typeface="+mj-lt"/>
              </a:rPr>
              <a:t>運用</a:t>
            </a:r>
            <a:r>
              <a:rPr lang="en-US" altLang="zh-TW" sz="6000" b="1" spc="300" dirty="0">
                <a:solidFill>
                  <a:schemeClr val="accent6"/>
                </a:solidFill>
                <a:latin typeface="+mj-lt"/>
              </a:rPr>
              <a:t>PPK</a:t>
            </a:r>
            <a:r>
              <a:rPr lang="zh-TW" altLang="en-US" sz="6000" b="1" spc="300" dirty="0">
                <a:solidFill>
                  <a:schemeClr val="accent6"/>
                </a:solidFill>
                <a:latin typeface="+mj-lt"/>
              </a:rPr>
              <a:t>訂定規格的方法</a:t>
            </a:r>
            <a:endParaRPr lang="en-US" altLang="zh-TW" sz="6000" b="1" spc="300" dirty="0">
              <a:solidFill>
                <a:schemeClr val="accent6"/>
              </a:solidFill>
              <a:latin typeface="+mj-lt"/>
            </a:endParaRPr>
          </a:p>
          <a:p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  <a:p>
            <a:r>
              <a:rPr lang="zh-TW" altLang="en-US" sz="6000" b="1" spc="300" dirty="0">
                <a:solidFill>
                  <a:srgbClr val="171717"/>
                </a:solidFill>
                <a:latin typeface="+mj-lt"/>
              </a:rPr>
              <a:t>根據規格預測良率，以及需承擔的風險</a:t>
            </a:r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zh-TW" sz="6000" b="1" spc="300" dirty="0">
                <a:solidFill>
                  <a:srgbClr val="171717"/>
                </a:solidFill>
                <a:latin typeface="+mj-lt"/>
                <a:sym typeface="Wingdings" panose="05000000000000000000" pitchFamily="2" charset="2"/>
              </a:rPr>
              <a:t> </a:t>
            </a:r>
            <a:r>
              <a:rPr lang="zh-TW" altLang="en-US" sz="6000" b="1" spc="300" dirty="0">
                <a:solidFill>
                  <a:schemeClr val="accent6"/>
                </a:solidFill>
                <a:latin typeface="+mj-lt"/>
              </a:rPr>
              <a:t>常態分配機率模型</a:t>
            </a:r>
            <a:endParaRPr lang="en-US" altLang="zh-TW" sz="6000" b="1" spc="300" dirty="0">
              <a:solidFill>
                <a:schemeClr val="accent6"/>
              </a:solidFill>
              <a:latin typeface="+mj-lt"/>
              <a:sym typeface="Wingdings" panose="05000000000000000000" pitchFamily="2" charset="2"/>
            </a:endParaRPr>
          </a:p>
          <a:p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  <a:p>
            <a:r>
              <a:rPr lang="zh-TW" altLang="en-US" sz="6000" b="1" spc="300" dirty="0">
                <a:solidFill>
                  <a:srgbClr val="171717"/>
                </a:solidFill>
                <a:latin typeface="+mj-lt"/>
              </a:rPr>
              <a:t>自動鎖螺絲機的電流與扭力、</a:t>
            </a:r>
            <a:r>
              <a:rPr lang="en-US" altLang="zh-TW" sz="6000" b="1" spc="300" dirty="0">
                <a:solidFill>
                  <a:srgbClr val="171717"/>
                </a:solidFill>
                <a:latin typeface="+mj-lt"/>
              </a:rPr>
              <a:t>IC</a:t>
            </a:r>
            <a:r>
              <a:rPr lang="zh-TW" altLang="en-US" sz="6000" b="1" spc="300" dirty="0">
                <a:solidFill>
                  <a:srgbClr val="171717"/>
                </a:solidFill>
                <a:latin typeface="+mj-lt"/>
              </a:rPr>
              <a:t>烘烤條件</a:t>
            </a:r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  <a:p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  <a:p>
            <a:r>
              <a:rPr lang="zh-TW" altLang="en-US" sz="6000" b="1" spc="300" dirty="0">
                <a:solidFill>
                  <a:srgbClr val="171717"/>
                </a:solidFill>
                <a:latin typeface="+mj-lt"/>
              </a:rPr>
              <a:t>校正回歸、威力彩發財集體離職計劃</a:t>
            </a:r>
            <a:endParaRPr lang="en-US" altLang="zh-TW" sz="6000" b="1" spc="300" dirty="0">
              <a:solidFill>
                <a:srgbClr val="171717"/>
              </a:solidFill>
              <a:latin typeface="+mj-lt"/>
            </a:endParaRPr>
          </a:p>
        </p:txBody>
      </p:sp>
      <p:cxnSp>
        <p:nvCxnSpPr>
          <p:cNvPr id="13" name="Straight Connector 10">
            <a:extLst>
              <a:ext uri="{FF2B5EF4-FFF2-40B4-BE49-F238E27FC236}">
                <a16:creationId xmlns:a16="http://schemas.microsoft.com/office/drawing/2014/main" id="{46E54E0F-4F53-4CE2-AD71-E3373B53439A}"/>
              </a:ext>
            </a:extLst>
          </p:cNvPr>
          <p:cNvCxnSpPr>
            <a:cxnSpLocks/>
          </p:cNvCxnSpPr>
          <p:nvPr/>
        </p:nvCxnSpPr>
        <p:spPr>
          <a:xfrm>
            <a:off x="6535096" y="685800"/>
            <a:ext cx="761569" cy="0"/>
          </a:xfrm>
          <a:prstGeom prst="line">
            <a:avLst/>
          </a:prstGeom>
          <a:ln w="635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4">
            <a:extLst>
              <a:ext uri="{FF2B5EF4-FFF2-40B4-BE49-F238E27FC236}">
                <a16:creationId xmlns:a16="http://schemas.microsoft.com/office/drawing/2014/main" id="{8D0C0590-D98B-4FA0-9A5D-C3B60AC14243}"/>
              </a:ext>
            </a:extLst>
          </p:cNvPr>
          <p:cNvCxnSpPr>
            <a:cxnSpLocks/>
          </p:cNvCxnSpPr>
          <p:nvPr/>
        </p:nvCxnSpPr>
        <p:spPr>
          <a:xfrm>
            <a:off x="6555218" y="12954000"/>
            <a:ext cx="761569" cy="0"/>
          </a:xfrm>
          <a:prstGeom prst="line">
            <a:avLst/>
          </a:prstGeom>
          <a:ln w="635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74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59E658-565D-4829-8237-043D79167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工作上有機會使用的情況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2E9768-CA37-4502-80F2-8064F7EF97A0}"/>
              </a:ext>
            </a:extLst>
          </p:cNvPr>
          <p:cNvSpPr txBox="1"/>
          <p:nvPr/>
        </p:nvSpPr>
        <p:spPr>
          <a:xfrm>
            <a:off x="1382802" y="2150571"/>
            <a:ext cx="22774185" cy="10796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  <a:sym typeface="Wingdings" panose="05000000000000000000" pitchFamily="2" charset="2"/>
              </a:rPr>
              <a:t>協助強化報告的重點內容 </a:t>
            </a:r>
            <a:r>
              <a:rPr lang="en-US" altLang="zh-TW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zh-TW" altLang="en-US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敘述統計 </a:t>
            </a:r>
            <a:r>
              <a:rPr lang="en-US" altLang="zh-TW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(</a:t>
            </a:r>
            <a:r>
              <a:rPr lang="zh-TW" altLang="en-US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統計量、統計圖表</a:t>
            </a:r>
            <a:r>
              <a:rPr lang="zh-TW" altLang="en-US" sz="3600" b="1" dirty="0">
                <a:solidFill>
                  <a:schemeClr val="accent6"/>
                </a:solidFill>
                <a:latin typeface="Arial Narrow" panose="020B0606020202030204" pitchFamily="34" charset="0"/>
              </a:rPr>
              <a:t>、品管七大手法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</a:rPr>
              <a:t>)</a:t>
            </a:r>
            <a:endParaRPr lang="en-US" altLang="zh-TW" sz="3600" b="1" dirty="0">
              <a:solidFill>
                <a:schemeClr val="accent6"/>
              </a:solidFill>
              <a:latin typeface="Arial Narrow" panose="020B0606020202030204" pitchFamily="34" charset="0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衡量品質狀態、訂定規格 </a:t>
            </a:r>
            <a:r>
              <a:rPr lang="en-US" altLang="zh-TW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zh-TW" altLang="en-US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良率、</a:t>
            </a:r>
            <a:r>
              <a:rPr lang="en-US" altLang="zh-TW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PPK</a:t>
            </a:r>
            <a:r>
              <a:rPr lang="zh-TW" altLang="en-US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、</a:t>
            </a:r>
            <a:r>
              <a:rPr lang="en-US" altLang="zh-TW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CPK (Ca</a:t>
            </a:r>
            <a:r>
              <a:rPr lang="zh-TW" altLang="en-US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、</a:t>
            </a:r>
            <a:r>
              <a:rPr lang="en-US" altLang="zh-TW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Cp)</a:t>
            </a: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</a:rPr>
              <a:t>衡量生產設備能力 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</a:rPr>
              <a:t>CMK</a:t>
            </a: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</a:rPr>
              <a:t>衡量量測系統能力 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MSA</a:t>
            </a:r>
            <a:r>
              <a:rPr lang="zh-TW" altLang="en-US" sz="3600" b="1" dirty="0">
                <a:solidFill>
                  <a:schemeClr val="accent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五性、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Kappa</a:t>
            </a:r>
            <a:r>
              <a:rPr lang="zh-TW" altLang="en-US" sz="3600" b="1" dirty="0">
                <a:solidFill>
                  <a:schemeClr val="accent6"/>
                </a:solidFill>
                <a:latin typeface="Arial Narrow" panose="020B0606020202030204" pitchFamily="34" charset="0"/>
              </a:rPr>
              <a:t>、</a:t>
            </a:r>
            <a:r>
              <a:rPr lang="en-US" altLang="zh-TW" sz="3600" b="1" dirty="0" err="1">
                <a:solidFill>
                  <a:schemeClr val="accent6"/>
                </a:solidFill>
                <a:latin typeface="Arial Narrow" panose="020B0606020202030204" pitchFamily="34" charset="0"/>
              </a:rPr>
              <a:t>Cgk</a:t>
            </a:r>
            <a:endParaRPr lang="en-US" altLang="zh-TW" sz="3600" b="1" dirty="0">
              <a:solidFill>
                <a:schemeClr val="accent6"/>
              </a:solidFill>
              <a:latin typeface="Arial Narrow" panose="020B0606020202030204" pitchFamily="34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層別出人機料法環的問題 </a:t>
            </a:r>
            <a:r>
              <a:rPr lang="en-US" altLang="zh-TW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zh-TW" altLang="en-US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  <a:sym typeface="Wingdings" panose="05000000000000000000" pitchFamily="2" charset="2"/>
              </a:rPr>
              <a:t>假設檢定</a:t>
            </a:r>
            <a:r>
              <a:rPr lang="zh-TW" altLang="en-US" sz="3600" b="1" dirty="0">
                <a:solidFill>
                  <a:schemeClr val="accent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、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ANOVA</a:t>
            </a:r>
          </a:p>
          <a:p>
            <a:pPr>
              <a:lnSpc>
                <a:spcPct val="150000"/>
              </a:lnSpc>
            </a:pPr>
            <a:r>
              <a:rPr lang="en-US" altLang="zh-TW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  <a:sym typeface="Wingdings" panose="05000000000000000000" pitchFamily="2" charset="2"/>
              </a:rPr>
              <a:t>(</a:t>
            </a:r>
            <a:r>
              <a:rPr lang="zh-TW" altLang="en-US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比較不同設備、治具、班別、材料、方法是否有差異，開發階段評估目前的品質表現是否可以進入到下一個階段</a:t>
            </a:r>
            <a:r>
              <a:rPr lang="en-US" altLang="zh-TW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</a:rPr>
              <a:t>瞭解差異多少？掌握的信心有多少？ </a:t>
            </a:r>
            <a:r>
              <a:rPr lang="en-US" altLang="zh-TW" sz="3600" b="1" dirty="0">
                <a:solidFill>
                  <a:srgbClr val="666666"/>
                </a:solidFill>
                <a:highlight>
                  <a:srgbClr val="00FFFF"/>
                </a:highlight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zh-TW" altLang="en-US" sz="3600" b="1" dirty="0">
                <a:solidFill>
                  <a:schemeClr val="accent6"/>
                </a:solidFill>
                <a:highlight>
                  <a:srgbClr val="00FFFF"/>
                </a:highlight>
                <a:latin typeface="Arial Narrow" panose="020B0606020202030204" pitchFamily="34" charset="0"/>
                <a:sym typeface="Wingdings" panose="05000000000000000000" pitchFamily="2" charset="2"/>
              </a:rPr>
              <a:t>信賴區間</a:t>
            </a:r>
            <a:endParaRPr lang="en-US" altLang="zh-TW" sz="3600" b="1" dirty="0">
              <a:solidFill>
                <a:schemeClr val="accent6"/>
              </a:solidFill>
              <a:highlight>
                <a:srgbClr val="00FFFF"/>
              </a:highlight>
              <a:latin typeface="Arial Narrow" panose="020B0606020202030204" pitchFamily="34" charset="0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瞭解原因與結果之關係，建立模型，預測未來 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zh-TW" altLang="en-US" sz="3600" b="1" dirty="0">
                <a:solidFill>
                  <a:schemeClr val="accent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相關係數、迴歸分析</a:t>
            </a:r>
            <a:endParaRPr lang="en-US" altLang="zh-TW" sz="3600" b="1" dirty="0">
              <a:solidFill>
                <a:schemeClr val="accent6"/>
              </a:solidFill>
              <a:latin typeface="Arial Narrow" panose="020B0606020202030204" pitchFamily="34" charset="0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</a:rPr>
              <a:t>預測符合目前規格的機率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</a:rPr>
              <a:t>(</a:t>
            </a: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</a:rPr>
              <a:t>良率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</a:rPr>
              <a:t>)</a:t>
            </a: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</a:rPr>
              <a:t>，未來要承擔的風險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  </a:t>
            </a:r>
            <a:r>
              <a:rPr lang="zh-TW" altLang="en-US" sz="3600" b="1" dirty="0">
                <a:solidFill>
                  <a:schemeClr val="accent6"/>
                </a:solidFill>
                <a:latin typeface="Arial Narrow" panose="020B0606020202030204" pitchFamily="34" charset="0"/>
              </a:rPr>
              <a:t>機率模型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</a:rPr>
              <a:t>(</a:t>
            </a:r>
            <a:r>
              <a:rPr lang="zh-TW" altLang="en-US" sz="3600" b="1" dirty="0">
                <a:solidFill>
                  <a:schemeClr val="accent6"/>
                </a:solidFill>
                <a:latin typeface="Arial Narrow" panose="020B0606020202030204" pitchFamily="34" charset="0"/>
              </a:rPr>
              <a:t>常態分配等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</a:rPr>
              <a:t>)</a:t>
            </a:r>
            <a:endParaRPr lang="en-US" altLang="zh-TW" sz="3600" b="1" dirty="0">
              <a:solidFill>
                <a:schemeClr val="accent6"/>
              </a:solidFill>
              <a:latin typeface="Arial Narrow" panose="020B0606020202030204" pitchFamily="34" charset="0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決定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IQC/FQC</a:t>
            </a: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抽多少？抽樣風險 </a:t>
            </a:r>
            <a:r>
              <a:rPr lang="en-US" altLang="zh-TW" sz="3600" b="1" dirty="0" err="1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v.s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. </a:t>
            </a: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抽樣成本 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zh-TW" altLang="en-US" sz="3600" b="1" dirty="0">
                <a:solidFill>
                  <a:schemeClr val="accent6"/>
                </a:solidFill>
                <a:latin typeface="Arial Narrow" panose="020B0606020202030204" pitchFamily="34" charset="0"/>
              </a:rPr>
              <a:t>抽樣驗收計劃、樣本數的決定</a:t>
            </a:r>
            <a:endParaRPr lang="en-US" altLang="zh-TW" sz="3600" b="1" dirty="0">
              <a:solidFill>
                <a:schemeClr val="accent6"/>
              </a:solidFill>
              <a:latin typeface="Arial Narrow" panose="020B0606020202030204" pitchFamily="34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瞭解製程是否有趨勢上的變化、或非機率性的異常跳動 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SPC</a:t>
            </a: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驗證不良的原因與根源改善的效益，製程最佳化的參數組合 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DOE</a:t>
            </a:r>
          </a:p>
          <a:p>
            <a:pPr>
              <a:lnSpc>
                <a:spcPct val="150000"/>
              </a:lnSpc>
            </a:pPr>
            <a:r>
              <a:rPr lang="zh-TW" altLang="en-US" sz="3600" b="1" dirty="0">
                <a:solidFill>
                  <a:srgbClr val="666666"/>
                </a:solidFill>
                <a:latin typeface="Arial Narrow" panose="020B0606020202030204" pitchFamily="34" charset="0"/>
              </a:rPr>
              <a:t>將顧客的需求，轉換成對「新產品的工程、零件、製程規畫和生產的要求」 </a:t>
            </a:r>
            <a:r>
              <a:rPr lang="en-US" altLang="zh-TW" sz="3600" b="1" dirty="0">
                <a:solidFill>
                  <a:srgbClr val="66666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 </a:t>
            </a:r>
            <a:r>
              <a:rPr lang="en-US" altLang="zh-TW" sz="3600" b="1" dirty="0">
                <a:solidFill>
                  <a:schemeClr val="accent6"/>
                </a:solidFill>
                <a:latin typeface="Arial Narrow" panose="020B0606020202030204" pitchFamily="34" charset="0"/>
                <a:sym typeface="Wingdings" panose="05000000000000000000" pitchFamily="2" charset="2"/>
              </a:rPr>
              <a:t>QFD</a:t>
            </a:r>
            <a:endParaRPr lang="en-US" altLang="zh-TW" sz="3600" b="1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BE727E2-1BE6-41C3-B6F6-9CF52FF2C67F}"/>
              </a:ext>
            </a:extLst>
          </p:cNvPr>
          <p:cNvSpPr/>
          <p:nvPr/>
        </p:nvSpPr>
        <p:spPr>
          <a:xfrm>
            <a:off x="1217929" y="8001001"/>
            <a:ext cx="15928658" cy="1600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E7C7492-0469-421B-925A-97379DB8D021}"/>
              </a:ext>
            </a:extLst>
          </p:cNvPr>
          <p:cNvSpPr/>
          <p:nvPr/>
        </p:nvSpPr>
        <p:spPr>
          <a:xfrm>
            <a:off x="8459787" y="3124200"/>
            <a:ext cx="3962400" cy="6858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5D0C9F6-FB62-4E88-9B06-A1B79A8CCC21}"/>
              </a:ext>
            </a:extLst>
          </p:cNvPr>
          <p:cNvSpPr/>
          <p:nvPr/>
        </p:nvSpPr>
        <p:spPr>
          <a:xfrm>
            <a:off x="4615281" y="3124200"/>
            <a:ext cx="1905000" cy="6858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71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2A0BADC-4088-4823-8141-924BF649AAF3}"/>
              </a:ext>
            </a:extLst>
          </p:cNvPr>
          <p:cNvSpPr/>
          <p:nvPr/>
        </p:nvSpPr>
        <p:spPr>
          <a:xfrm>
            <a:off x="2668587" y="11818947"/>
            <a:ext cx="16078200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淡水</a:t>
            </a:r>
            <a:r>
              <a:rPr lang="en-US" dirty="0"/>
              <a:t> </a:t>
            </a:r>
            <a:r>
              <a:rPr lang="en-US" dirty="0" err="1"/>
              <a:t>林口</a:t>
            </a:r>
            <a:r>
              <a:rPr lang="en-US" dirty="0"/>
              <a:t>  </a:t>
            </a:r>
            <a:r>
              <a:rPr lang="en-US" dirty="0" err="1"/>
              <a:t>擎天崗</a:t>
            </a:r>
            <a:r>
              <a:rPr lang="en-US" dirty="0"/>
              <a:t>             </a:t>
            </a:r>
            <a:r>
              <a:rPr lang="en-US" dirty="0" err="1"/>
              <a:t>武陵</a:t>
            </a:r>
            <a:r>
              <a:rPr lang="en-US" dirty="0"/>
              <a:t>             </a:t>
            </a:r>
            <a:r>
              <a:rPr lang="en-US" dirty="0" err="1"/>
              <a:t>阿里山</a:t>
            </a:r>
            <a:r>
              <a:rPr lang="en-US" dirty="0"/>
              <a:t>                           </a:t>
            </a:r>
            <a:r>
              <a:rPr lang="en-US" dirty="0" err="1"/>
              <a:t>玉山</a:t>
            </a:r>
            <a:endParaRPr lang="en-US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CC356BDC-D154-4D74-85C7-BA54780B1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387" y="992292"/>
            <a:ext cx="21107400" cy="10826655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D1EF5E5E-FD32-4DB6-8A33-972017CEDA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3787" y="5181600"/>
            <a:ext cx="6251711" cy="2819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D80EAE7-1A9A-4638-A9AE-5F5DD74CC5F0}"/>
              </a:ext>
            </a:extLst>
          </p:cNvPr>
          <p:cNvSpPr/>
          <p:nvPr/>
        </p:nvSpPr>
        <p:spPr>
          <a:xfrm>
            <a:off x="18060987" y="3106947"/>
            <a:ext cx="3429000" cy="3048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CF63BDA-83C5-4E02-8B19-FA04900A12BB}"/>
              </a:ext>
            </a:extLst>
          </p:cNvPr>
          <p:cNvSpPr/>
          <p:nvPr/>
        </p:nvSpPr>
        <p:spPr>
          <a:xfrm>
            <a:off x="17992914" y="6907641"/>
            <a:ext cx="3429000" cy="46650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0986A-9DF8-41E3-83B2-D3E559F9217B}"/>
              </a:ext>
            </a:extLst>
          </p:cNvPr>
          <p:cNvSpPr/>
          <p:nvPr/>
        </p:nvSpPr>
        <p:spPr>
          <a:xfrm>
            <a:off x="7621587" y="1430547"/>
            <a:ext cx="7772400" cy="7540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07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360316-D736-4E47-9A23-FCFE0D18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建構迴歸模型，目的是解釋 </a:t>
            </a:r>
            <a:r>
              <a:rPr lang="en-US" altLang="zh-TW" dirty="0"/>
              <a:t>&amp; </a:t>
            </a:r>
            <a:r>
              <a:rPr lang="zh-TW" altLang="en-US" dirty="0"/>
              <a:t>預測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51C9A0-9F73-46A7-B023-8CCD28811A27}"/>
              </a:ext>
            </a:extLst>
          </p:cNvPr>
          <p:cNvSpPr txBox="1">
            <a:spLocks/>
          </p:cNvSpPr>
          <p:nvPr/>
        </p:nvSpPr>
        <p:spPr>
          <a:xfrm>
            <a:off x="1219359" y="2097332"/>
            <a:ext cx="21930995" cy="697096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816479" indent="-816479" algn="l" defTabSz="21772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0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1769038" indent="-680399" algn="l" defTabSz="21772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0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2pPr>
            <a:lvl3pPr marL="2721597" indent="-544319" algn="l" defTabSz="21772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0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3pPr>
            <a:lvl4pPr marL="3810236" indent="-544319" algn="l" defTabSz="21772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0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4pPr>
            <a:lvl5pPr marL="4898875" indent="-544319" algn="l" defTabSz="21772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30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5pPr>
            <a:lvl6pPr marL="5987514" indent="-544319" algn="l" defTabSz="21772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076153" indent="-544319" algn="l" defTabSz="21772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164792" indent="-544319" algn="l" defTabSz="21772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253431" indent="-544319" algn="l" defTabSz="21772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4400" dirty="0"/>
              <a:t>★ 自變數：</a:t>
            </a:r>
            <a:r>
              <a:rPr lang="en-US" sz="4400" dirty="0"/>
              <a:t>X1、 X2 。</a:t>
            </a:r>
            <a:r>
              <a:rPr lang="zh-TW" altLang="en-US" sz="4400" dirty="0"/>
              <a:t>又稱過程變數：自己可以掌控的變數。例如：海拔高度、緯度</a:t>
            </a:r>
            <a:endParaRPr lang="en-US" altLang="zh-TW" sz="4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400" dirty="0"/>
          </a:p>
          <a:p>
            <a:pPr marL="0" indent="0">
              <a:buNone/>
            </a:pPr>
            <a:r>
              <a:rPr lang="zh-TW" altLang="en-US" sz="4400" dirty="0"/>
              <a:t>★ 應變數：</a:t>
            </a:r>
            <a:r>
              <a:rPr lang="en-US" sz="4400" dirty="0"/>
              <a:t>Y 。</a:t>
            </a:r>
            <a:r>
              <a:rPr lang="zh-TW" altLang="en-US" sz="4400" dirty="0"/>
              <a:t>又稱結果變數：根據過程預測所得到的結果。例如：溫度</a:t>
            </a:r>
            <a:endParaRPr lang="en-US" altLang="zh-TW" sz="4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400" dirty="0"/>
          </a:p>
          <a:p>
            <a:pPr marL="0" indent="0">
              <a:buNone/>
            </a:pPr>
            <a:r>
              <a:rPr lang="zh-TW" altLang="en-US" sz="4400" dirty="0"/>
              <a:t>★ 迴歸模型：</a:t>
            </a:r>
            <a:r>
              <a:rPr lang="en-US" sz="4400" dirty="0"/>
              <a:t>Y=24.83-0.5912X+</a:t>
            </a:r>
            <a:r>
              <a:rPr lang="zh-TW" altLang="en-US" sz="4400" dirty="0"/>
              <a:t>誤差</a:t>
            </a:r>
            <a:r>
              <a:rPr lang="en-US" sz="4400" dirty="0"/>
              <a:t>，</a:t>
            </a:r>
            <a:r>
              <a:rPr lang="zh-TW" altLang="en-US" sz="4400" dirty="0"/>
              <a:t>每上升一百公尺，氣溫下降將近</a:t>
            </a:r>
            <a:r>
              <a:rPr lang="en-US" altLang="zh-TW" sz="4400" dirty="0"/>
              <a:t>0.6</a:t>
            </a:r>
            <a:r>
              <a:rPr lang="zh-TW" altLang="en-US" sz="4400" dirty="0"/>
              <a:t>度</a:t>
            </a:r>
            <a:endParaRPr lang="en-US" altLang="zh-TW" sz="44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4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sz="4400" dirty="0"/>
              <a:t>★ 截距項：今天淡水地區 </a:t>
            </a:r>
            <a:r>
              <a:rPr lang="en-US" altLang="zh-TW" sz="4400" dirty="0"/>
              <a:t>(</a:t>
            </a:r>
            <a:r>
              <a:rPr lang="zh-TW" altLang="en-US" sz="4400" dirty="0"/>
              <a:t>海拔高度</a:t>
            </a:r>
            <a:r>
              <a:rPr lang="en-US" altLang="zh-TW" sz="4400" dirty="0"/>
              <a:t>=0) </a:t>
            </a:r>
            <a:r>
              <a:rPr lang="zh-TW" altLang="en-US" sz="4400" dirty="0"/>
              <a:t>的氣溫為</a:t>
            </a:r>
            <a:r>
              <a:rPr lang="en-US" altLang="zh-TW" sz="4400" dirty="0"/>
              <a:t>25</a:t>
            </a:r>
            <a:r>
              <a:rPr lang="zh-TW" altLang="en-US" sz="4400" dirty="0"/>
              <a:t>度</a:t>
            </a:r>
            <a:endParaRPr lang="en-US" altLang="zh-TW" sz="4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4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sz="4400" dirty="0"/>
              <a:t>★ 相關係數：海拔高度與溫度之間的關係：強烈負相關</a:t>
            </a:r>
            <a:endParaRPr lang="en-US" sz="4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5FC10D3-E47D-498F-AFA7-8BDE7A3A3B87}"/>
              </a:ext>
            </a:extLst>
          </p:cNvPr>
          <p:cNvSpPr/>
          <p:nvPr/>
        </p:nvSpPr>
        <p:spPr>
          <a:xfrm>
            <a:off x="1934648" y="11447925"/>
            <a:ext cx="5116269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淡水</a:t>
            </a:r>
            <a:r>
              <a:rPr lang="en-US" dirty="0"/>
              <a:t>：</a:t>
            </a:r>
          </a:p>
          <a:p>
            <a:r>
              <a:rPr lang="en-US" dirty="0"/>
              <a:t>海拔0、氣溫25度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511C24A-3D5D-40D0-A431-0C1EBB37888E}"/>
              </a:ext>
            </a:extLst>
          </p:cNvPr>
          <p:cNvSpPr/>
          <p:nvPr/>
        </p:nvSpPr>
        <p:spPr>
          <a:xfrm>
            <a:off x="8895524" y="10400495"/>
            <a:ext cx="6664704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  <a:t>阿里山：</a:t>
            </a:r>
            <a:b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</a:br>
            <a: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  <a:t>海拔</a:t>
            </a:r>
            <a:r>
              <a:rPr lang="en-US" altLang="zh-TW" dirty="0">
                <a:solidFill>
                  <a:srgbClr val="000000"/>
                </a:solidFill>
                <a:latin typeface="新細明體" panose="02020500000000000000" pitchFamily="18" charset="-120"/>
              </a:rPr>
              <a:t>2663</a:t>
            </a:r>
            <a: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  <a:t>、氣溫</a:t>
            </a:r>
            <a:r>
              <a:rPr lang="en-US" altLang="zh-TW" dirty="0">
                <a:solidFill>
                  <a:srgbClr val="000000"/>
                </a:solidFill>
                <a:latin typeface="新細明體" panose="02020500000000000000" pitchFamily="18" charset="-120"/>
              </a:rPr>
              <a:t>8</a:t>
            </a:r>
            <a: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  <a:t>度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64EA63E-A664-4EBE-91AE-A95A3E7284AA}"/>
              </a:ext>
            </a:extLst>
          </p:cNvPr>
          <p:cNvSpPr/>
          <p:nvPr/>
        </p:nvSpPr>
        <p:spPr>
          <a:xfrm>
            <a:off x="16976725" y="9068298"/>
            <a:ext cx="6664704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  <a:t>玉山：</a:t>
            </a:r>
            <a:b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</a:br>
            <a: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  <a:t>海拔</a:t>
            </a:r>
            <a:r>
              <a:rPr lang="en-US" altLang="zh-TW" dirty="0">
                <a:solidFill>
                  <a:srgbClr val="000000"/>
                </a:solidFill>
                <a:latin typeface="新細明體" panose="02020500000000000000" pitchFamily="18" charset="-120"/>
              </a:rPr>
              <a:t>3952</a:t>
            </a:r>
            <a: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  <a:t>、氣溫</a:t>
            </a:r>
            <a:r>
              <a:rPr lang="en-US" altLang="zh-TW" dirty="0">
                <a:solidFill>
                  <a:srgbClr val="000000"/>
                </a:solidFill>
                <a:latin typeface="新細明體" panose="02020500000000000000" pitchFamily="18" charset="-120"/>
              </a:rPr>
              <a:t>2</a:t>
            </a:r>
            <a:r>
              <a:rPr lang="zh-TW" altLang="en-US" dirty="0">
                <a:solidFill>
                  <a:srgbClr val="000000"/>
                </a:solidFill>
                <a:latin typeface="新細明體" panose="02020500000000000000" pitchFamily="18" charset="-120"/>
              </a:rPr>
              <a:t>度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7" name="手繪多邊形: 圖案 6">
            <a:extLst>
              <a:ext uri="{FF2B5EF4-FFF2-40B4-BE49-F238E27FC236}">
                <a16:creationId xmlns:a16="http://schemas.microsoft.com/office/drawing/2014/main" id="{8EEFC8D5-8A47-4847-9F7C-285FF8A3C693}"/>
              </a:ext>
            </a:extLst>
          </p:cNvPr>
          <p:cNvSpPr/>
          <p:nvPr/>
        </p:nvSpPr>
        <p:spPr>
          <a:xfrm>
            <a:off x="1201896" y="10676435"/>
            <a:ext cx="21948458" cy="2582365"/>
          </a:xfrm>
          <a:custGeom>
            <a:avLst/>
            <a:gdLst>
              <a:gd name="connsiteX0" fmla="*/ 0 w 8239760"/>
              <a:gd name="connsiteY0" fmla="*/ 1078685 h 1131598"/>
              <a:gd name="connsiteX1" fmla="*/ 2286000 w 8239760"/>
              <a:gd name="connsiteY1" fmla="*/ 1088845 h 1131598"/>
              <a:gd name="connsiteX2" fmla="*/ 2854960 w 8239760"/>
              <a:gd name="connsiteY2" fmla="*/ 611325 h 1131598"/>
              <a:gd name="connsiteX3" fmla="*/ 5293360 w 8239760"/>
              <a:gd name="connsiteY3" fmla="*/ 601165 h 1131598"/>
              <a:gd name="connsiteX4" fmla="*/ 5750560 w 8239760"/>
              <a:gd name="connsiteY4" fmla="*/ 52525 h 1131598"/>
              <a:gd name="connsiteX5" fmla="*/ 8239760 w 8239760"/>
              <a:gd name="connsiteY5" fmla="*/ 22045 h 1131598"/>
              <a:gd name="connsiteX6" fmla="*/ 8239760 w 8239760"/>
              <a:gd name="connsiteY6" fmla="*/ 22045 h 113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39760" h="1131598">
                <a:moveTo>
                  <a:pt x="0" y="1078685"/>
                </a:moveTo>
                <a:cubicBezTo>
                  <a:pt x="905086" y="1122711"/>
                  <a:pt x="1810173" y="1166738"/>
                  <a:pt x="2286000" y="1088845"/>
                </a:cubicBezTo>
                <a:cubicBezTo>
                  <a:pt x="2761827" y="1010952"/>
                  <a:pt x="2353733" y="692605"/>
                  <a:pt x="2854960" y="611325"/>
                </a:cubicBezTo>
                <a:cubicBezTo>
                  <a:pt x="3356187" y="530045"/>
                  <a:pt x="4810760" y="694298"/>
                  <a:pt x="5293360" y="601165"/>
                </a:cubicBezTo>
                <a:cubicBezTo>
                  <a:pt x="5775960" y="508032"/>
                  <a:pt x="5259493" y="149045"/>
                  <a:pt x="5750560" y="52525"/>
                </a:cubicBezTo>
                <a:cubicBezTo>
                  <a:pt x="6241627" y="-43995"/>
                  <a:pt x="8239760" y="22045"/>
                  <a:pt x="8239760" y="22045"/>
                </a:cubicBezTo>
                <a:lnTo>
                  <a:pt x="8239760" y="22045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00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70767-0163-4FE5-B24B-CCBE8620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迴歸模型的解釋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9C46E8C-E6CD-45EC-BD88-3F37B378BFB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19359" y="2097332"/>
                <a:ext cx="21930995" cy="697096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816479" indent="-816479" algn="l" defTabSz="2177278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5000" kern="1200">
                    <a:solidFill>
                      <a:schemeClr val="tx1"/>
                    </a:solidFill>
                    <a:latin typeface="Arial Narrow" panose="020B0606020202030204" pitchFamily="34" charset="0"/>
                    <a:ea typeface="+mn-ea"/>
                    <a:cs typeface="+mn-cs"/>
                  </a:defRPr>
                </a:lvl1pPr>
                <a:lvl2pPr marL="1769038" indent="-680399" algn="l" defTabSz="2177278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3000" kern="1200">
                    <a:solidFill>
                      <a:schemeClr val="tx1"/>
                    </a:solidFill>
                    <a:latin typeface="Arial Narrow" panose="020B0606020202030204" pitchFamily="34" charset="0"/>
                    <a:ea typeface="+mn-ea"/>
                    <a:cs typeface="+mn-cs"/>
                  </a:defRPr>
                </a:lvl2pPr>
                <a:lvl3pPr marL="2721597" indent="-544319" algn="l" defTabSz="2177278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5000" kern="1200">
                    <a:solidFill>
                      <a:schemeClr val="tx1"/>
                    </a:solidFill>
                    <a:latin typeface="Arial Narrow" panose="020B0606020202030204" pitchFamily="34" charset="0"/>
                    <a:ea typeface="+mn-ea"/>
                    <a:cs typeface="+mn-cs"/>
                  </a:defRPr>
                </a:lvl3pPr>
                <a:lvl4pPr marL="3810236" indent="-544319" algn="l" defTabSz="2177278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5000" kern="1200">
                    <a:solidFill>
                      <a:schemeClr val="tx1"/>
                    </a:solidFill>
                    <a:latin typeface="Arial Narrow" panose="020B0606020202030204" pitchFamily="34" charset="0"/>
                    <a:ea typeface="+mn-ea"/>
                    <a:cs typeface="+mn-cs"/>
                  </a:defRPr>
                </a:lvl4pPr>
                <a:lvl5pPr marL="4898875" indent="-544319" algn="l" defTabSz="2177278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3000" kern="1200">
                    <a:solidFill>
                      <a:schemeClr val="tx1"/>
                    </a:solidFill>
                    <a:latin typeface="Arial Narrow" panose="020B0606020202030204" pitchFamily="34" charset="0"/>
                    <a:ea typeface="+mn-ea"/>
                    <a:cs typeface="+mn-cs"/>
                  </a:defRPr>
                </a:lvl5pPr>
                <a:lvl6pPr marL="5987514" indent="-544319" algn="l" defTabSz="2177278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4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7076153" indent="-544319" algn="l" defTabSz="2177278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4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8164792" indent="-544319" algn="l" defTabSz="2177278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4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9253431" indent="-544319" algn="l" defTabSz="2177278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4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zh-TW" altLang="en-US" sz="4400" dirty="0"/>
                  <a:t>★ </a:t>
                </a:r>
                <a:r>
                  <a:rPr lang="en-US" altLang="zh-TW" sz="4400" dirty="0"/>
                  <a:t>Y=</a:t>
                </a:r>
                <a:r>
                  <a:rPr lang="en-US" altLang="zh-TW" sz="4400" dirty="0" err="1"/>
                  <a:t>ax+b</a:t>
                </a:r>
                <a:r>
                  <a:rPr lang="zh-TW" altLang="en-US" sz="4400" dirty="0"/>
                  <a:t>，二元一次方程式，探討直線關係</a:t>
                </a:r>
                <a:endParaRPr lang="en-US" altLang="zh-TW" sz="4400" dirty="0"/>
              </a:p>
              <a:p>
                <a:pPr marL="0" indent="0">
                  <a:buNone/>
                </a:pPr>
                <a:endParaRPr lang="en-US" sz="4400" dirty="0"/>
              </a:p>
              <a:p>
                <a:pPr marL="0" indent="0">
                  <a:buNone/>
                </a:pPr>
                <a:r>
                  <a:rPr lang="zh-TW" altLang="en-US" sz="4400" dirty="0"/>
                  <a:t>★ </a:t>
                </a:r>
                <a:r>
                  <a:rPr lang="en-US" altLang="zh-TW" sz="4400" dirty="0"/>
                  <a:t>Y=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4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4400" b="0" i="1" smtClean="0">
                            <a:latin typeface="Cambria Math" panose="02040503050406030204" pitchFamily="18" charset="0"/>
                          </a:rPr>
                          <m:t>𝑎𝑥</m:t>
                        </m:r>
                      </m:e>
                      <m:sup>
                        <m:r>
                          <a:rPr lang="en-US" altLang="zh-TW" sz="44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TW" sz="4400" dirty="0"/>
                  <a:t>+</a:t>
                </a:r>
                <a:r>
                  <a:rPr lang="en-US" altLang="zh-TW" sz="4400" dirty="0" err="1"/>
                  <a:t>bx+c</a:t>
                </a:r>
                <a:r>
                  <a:rPr lang="zh-TW" altLang="en-US" sz="4400" dirty="0"/>
                  <a:t>，二元二次方程式，探討拋物線關係</a:t>
                </a:r>
                <a:endParaRPr lang="en-US" altLang="zh-TW" sz="4400" dirty="0"/>
              </a:p>
              <a:p>
                <a:pPr marL="0" indent="0">
                  <a:buNone/>
                </a:pPr>
                <a:endParaRPr lang="en-US" altLang="zh-TW" sz="4400" dirty="0"/>
              </a:p>
              <a:p>
                <a:pPr marL="0" indent="0">
                  <a:buNone/>
                </a:pPr>
                <a:r>
                  <a:rPr lang="zh-TW" altLang="en-US" sz="4400" dirty="0"/>
                  <a:t>★ </a:t>
                </a:r>
                <a:r>
                  <a:rPr lang="en-US" altLang="zh-TW" sz="4400" dirty="0"/>
                  <a:t>Y=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4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4400" b="0" i="1" smtClean="0">
                            <a:latin typeface="Cambria Math" panose="02040503050406030204" pitchFamily="18" charset="0"/>
                          </a:rPr>
                          <m:t>𝑎𝑥</m:t>
                        </m:r>
                      </m:e>
                      <m:sup>
                        <m:r>
                          <a:rPr lang="en-US" altLang="zh-TW" sz="4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altLang="zh-TW" sz="4400" dirty="0"/>
                  <a:t>+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4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4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altLang="zh-TW" sz="4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TW" sz="4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TW" sz="4400" dirty="0"/>
                  <a:t>+</a:t>
                </a:r>
                <a:r>
                  <a:rPr lang="en-US" altLang="zh-TW" sz="4400" dirty="0" err="1"/>
                  <a:t>cx+d</a:t>
                </a:r>
                <a:r>
                  <a:rPr lang="zh-TW" altLang="en-US" sz="4400" dirty="0"/>
                  <a:t>，二元三次方程式，三次曲線</a:t>
                </a:r>
                <a:endParaRPr lang="en-US" altLang="zh-TW" sz="4400" dirty="0"/>
              </a:p>
              <a:p>
                <a:pPr marL="0" indent="0">
                  <a:buNone/>
                </a:pPr>
                <a:endParaRPr lang="en-US" sz="4400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9C46E8C-E6CD-45EC-BD88-3F37B378BF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9359" y="2097332"/>
                <a:ext cx="21930995" cy="6970965"/>
              </a:xfrm>
              <a:prstGeom prst="rect">
                <a:avLst/>
              </a:prstGeom>
              <a:blipFill>
                <a:blip r:embed="rId2"/>
                <a:stretch>
                  <a:fillRect l="-1112" t="-1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圖片 4">
            <a:extLst>
              <a:ext uri="{FF2B5EF4-FFF2-40B4-BE49-F238E27FC236}">
                <a16:creationId xmlns:a16="http://schemas.microsoft.com/office/drawing/2014/main" id="{88CC9488-99C9-453E-925E-E3A8E62A1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82" y="6649624"/>
            <a:ext cx="8497268" cy="603157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C441F56-F76E-40F9-89D9-990BB0E40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61622" y="56676"/>
            <a:ext cx="5595365" cy="704800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9F6A357-4FFF-4A1B-BCEA-1C4C7415EE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5680" y="6692223"/>
            <a:ext cx="8981412" cy="594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010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70767-0163-4FE5-B24B-CCBE8620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相關係數的解釋</a:t>
            </a:r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ED774B5-202E-4753-8DC8-39A0BED40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77" y="2460029"/>
            <a:ext cx="13639800" cy="7086766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20F0C11-F5EB-4A7C-B571-176E4F952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98588" y="2460029"/>
            <a:ext cx="10079885" cy="714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869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00000000-0008-0000-0100-000002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987" y="1925962"/>
            <a:ext cx="6986886" cy="577023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B21353E-601A-4845-AC42-37F401BB4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吉利、新泉、佳明之間的商務關係</a:t>
            </a:r>
            <a:endParaRPr lang="en-US" dirty="0"/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B94786CD-3F9E-47B8-B432-8A4970744FE3}"/>
              </a:ext>
            </a:extLst>
          </p:cNvPr>
          <p:cNvSpPr/>
          <p:nvPr/>
        </p:nvSpPr>
        <p:spPr>
          <a:xfrm>
            <a:off x="534987" y="1676400"/>
            <a:ext cx="7543800" cy="350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C03FCA5-13D7-41D1-A6F3-063208576FBF}"/>
              </a:ext>
            </a:extLst>
          </p:cNvPr>
          <p:cNvSpPr/>
          <p:nvPr/>
        </p:nvSpPr>
        <p:spPr>
          <a:xfrm>
            <a:off x="1982787" y="2286000"/>
            <a:ext cx="4648200" cy="2133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7200" b="1" dirty="0">
                <a:solidFill>
                  <a:schemeClr val="tx1"/>
                </a:solidFill>
              </a:rPr>
              <a:t>新泉</a:t>
            </a:r>
            <a:endParaRPr lang="en-US" altLang="zh-TW" sz="7200" b="1" dirty="0">
              <a:solidFill>
                <a:schemeClr val="tx1"/>
              </a:solidFill>
            </a:endParaRPr>
          </a:p>
          <a:p>
            <a:pPr algn="ctr"/>
            <a:r>
              <a:rPr lang="zh-TW" altLang="en-US" sz="7200" b="1" dirty="0">
                <a:solidFill>
                  <a:schemeClr val="tx1"/>
                </a:solidFill>
              </a:rPr>
              <a:t>生產外殼</a:t>
            </a:r>
            <a:endParaRPr lang="en-US" sz="7200" b="1" dirty="0">
              <a:solidFill>
                <a:schemeClr val="tx1"/>
              </a:solidFill>
            </a:endParaRPr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AF440A75-E860-435D-A13A-6DEBD17BCD8C}"/>
              </a:ext>
            </a:extLst>
          </p:cNvPr>
          <p:cNvSpPr/>
          <p:nvPr/>
        </p:nvSpPr>
        <p:spPr>
          <a:xfrm>
            <a:off x="534987" y="8763000"/>
            <a:ext cx="7543800" cy="35052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AC63FB3-9292-456E-A03C-38A4B5B5B8A1}"/>
              </a:ext>
            </a:extLst>
          </p:cNvPr>
          <p:cNvSpPr/>
          <p:nvPr/>
        </p:nvSpPr>
        <p:spPr>
          <a:xfrm>
            <a:off x="1982787" y="9372600"/>
            <a:ext cx="4648200" cy="2133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7200" b="1" dirty="0">
                <a:solidFill>
                  <a:schemeClr val="tx1"/>
                </a:solidFill>
              </a:rPr>
              <a:t>佳明</a:t>
            </a:r>
            <a:endParaRPr lang="en-US" altLang="zh-TW" sz="7200" b="1" dirty="0">
              <a:solidFill>
                <a:schemeClr val="tx1"/>
              </a:solidFill>
            </a:endParaRPr>
          </a:p>
          <a:p>
            <a:pPr algn="ctr"/>
            <a:r>
              <a:rPr lang="zh-TW" altLang="en-US" sz="7200" b="1" dirty="0">
                <a:solidFill>
                  <a:schemeClr val="tx1"/>
                </a:solidFill>
              </a:rPr>
              <a:t>組裝生產</a:t>
            </a:r>
            <a:endParaRPr lang="en-US" sz="7200" b="1" dirty="0">
              <a:solidFill>
                <a:schemeClr val="tx1"/>
              </a:solidFill>
            </a:endParaRP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D9D9B717-9F20-4488-BFAA-5F688AF0F5D5}"/>
              </a:ext>
            </a:extLst>
          </p:cNvPr>
          <p:cNvSpPr/>
          <p:nvPr/>
        </p:nvSpPr>
        <p:spPr>
          <a:xfrm>
            <a:off x="12536489" y="8763000"/>
            <a:ext cx="7543800" cy="3505200"/>
          </a:xfrm>
          <a:prstGeom prst="ellipse">
            <a:avLst/>
          </a:prstGeom>
          <a:solidFill>
            <a:srgbClr val="FEFD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 dirty="0">
              <a:highlight>
                <a:srgbClr val="00FFFF"/>
              </a:highlight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E61F852-7FBF-4924-84D4-B598AF692639}"/>
              </a:ext>
            </a:extLst>
          </p:cNvPr>
          <p:cNvSpPr/>
          <p:nvPr/>
        </p:nvSpPr>
        <p:spPr>
          <a:xfrm>
            <a:off x="13984289" y="9372600"/>
            <a:ext cx="4648200" cy="2133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7200" b="1" dirty="0">
                <a:solidFill>
                  <a:schemeClr val="tx1"/>
                </a:solidFill>
              </a:rPr>
              <a:t>吉利車廠</a:t>
            </a:r>
            <a:endParaRPr lang="en-US" altLang="zh-TW" sz="7200" b="1" dirty="0">
              <a:solidFill>
                <a:schemeClr val="tx1"/>
              </a:solidFill>
            </a:endParaRPr>
          </a:p>
        </p:txBody>
      </p:sp>
      <p:sp>
        <p:nvSpPr>
          <p:cNvPr id="14" name="箭號: 向下 13">
            <a:extLst>
              <a:ext uri="{FF2B5EF4-FFF2-40B4-BE49-F238E27FC236}">
                <a16:creationId xmlns:a16="http://schemas.microsoft.com/office/drawing/2014/main" id="{A4EDF19D-EC84-4730-B549-D87A89D511EB}"/>
              </a:ext>
            </a:extLst>
          </p:cNvPr>
          <p:cNvSpPr/>
          <p:nvPr/>
        </p:nvSpPr>
        <p:spPr>
          <a:xfrm>
            <a:off x="3201987" y="5410200"/>
            <a:ext cx="2590800" cy="3028950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tx1"/>
                </a:solidFill>
              </a:rPr>
              <a:t>交</a:t>
            </a:r>
            <a:endParaRPr lang="en-US" altLang="zh-TW" b="1" dirty="0">
              <a:solidFill>
                <a:schemeClr val="tx1"/>
              </a:solidFill>
            </a:endParaRPr>
          </a:p>
          <a:p>
            <a:pPr algn="ctr"/>
            <a:r>
              <a:rPr lang="zh-TW" altLang="en-US" b="1" dirty="0">
                <a:solidFill>
                  <a:schemeClr val="tx1"/>
                </a:solidFill>
              </a:rPr>
              <a:t>貨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6" name="箭號: 向下 15">
            <a:extLst>
              <a:ext uri="{FF2B5EF4-FFF2-40B4-BE49-F238E27FC236}">
                <a16:creationId xmlns:a16="http://schemas.microsoft.com/office/drawing/2014/main" id="{F74BA647-1F82-4835-8285-EBB1BAF7A9FF}"/>
              </a:ext>
            </a:extLst>
          </p:cNvPr>
          <p:cNvSpPr/>
          <p:nvPr/>
        </p:nvSpPr>
        <p:spPr>
          <a:xfrm rot="16200000">
            <a:off x="9070780" y="8911778"/>
            <a:ext cx="2590800" cy="3028950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b="1" dirty="0">
              <a:solidFill>
                <a:schemeClr val="tx1"/>
              </a:solidFill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A11B1AF-2ECC-4B2C-B96A-DE50BCBF546E}"/>
              </a:ext>
            </a:extLst>
          </p:cNvPr>
          <p:cNvSpPr txBox="1"/>
          <p:nvPr/>
        </p:nvSpPr>
        <p:spPr>
          <a:xfrm>
            <a:off x="9145012" y="10049225"/>
            <a:ext cx="1827929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/>
              <a:t>交貨</a:t>
            </a:r>
            <a:endParaRPr lang="en-US" b="1" dirty="0"/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00000000-0008-0000-0100-000007000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4441" y="1937780"/>
            <a:ext cx="6851760" cy="575842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F393EDAD-8BD8-4F89-8C6C-483EBD7DE82B}"/>
              </a:ext>
            </a:extLst>
          </p:cNvPr>
          <p:cNvSpPr/>
          <p:nvPr/>
        </p:nvSpPr>
        <p:spPr>
          <a:xfrm>
            <a:off x="230187" y="8534400"/>
            <a:ext cx="20193000" cy="3962400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4B16C3F-7860-43B6-B076-AE1E94C6F5AB}"/>
              </a:ext>
            </a:extLst>
          </p:cNvPr>
          <p:cNvSpPr txBox="1"/>
          <p:nvPr/>
        </p:nvSpPr>
        <p:spPr>
          <a:xfrm>
            <a:off x="7130735" y="12640026"/>
            <a:ext cx="7348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solidFill>
                  <a:schemeClr val="accent6"/>
                </a:solidFill>
              </a:rPr>
              <a:t>供應商與客戶之關係</a:t>
            </a:r>
            <a:endParaRPr lang="en-US" sz="5400" b="1" dirty="0">
              <a:solidFill>
                <a:schemeClr val="accent6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09EF4A9-BDFD-47F6-806B-9C664A4F9776}"/>
              </a:ext>
            </a:extLst>
          </p:cNvPr>
          <p:cNvSpPr/>
          <p:nvPr/>
        </p:nvSpPr>
        <p:spPr>
          <a:xfrm rot="1766333">
            <a:off x="669910" y="4609627"/>
            <a:ext cx="19876327" cy="4354884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D1172D34-211C-43CB-B8AC-6FA5E927D77B}"/>
              </a:ext>
            </a:extLst>
          </p:cNvPr>
          <p:cNvSpPr txBox="1"/>
          <p:nvPr/>
        </p:nvSpPr>
        <p:spPr>
          <a:xfrm rot="1762804">
            <a:off x="8596029" y="4115171"/>
            <a:ext cx="7348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solidFill>
                  <a:schemeClr val="accent6"/>
                </a:solidFill>
              </a:rPr>
              <a:t>供應商與客戶之關係</a:t>
            </a:r>
            <a:endParaRPr lang="en-US" sz="5400" b="1" dirty="0">
              <a:solidFill>
                <a:schemeClr val="accent6"/>
              </a:solidFill>
            </a:endParaRPr>
          </a:p>
        </p:txBody>
      </p:sp>
      <p:sp>
        <p:nvSpPr>
          <p:cNvPr id="25" name="箭號: 上-下雙向 24">
            <a:extLst>
              <a:ext uri="{FF2B5EF4-FFF2-40B4-BE49-F238E27FC236}">
                <a16:creationId xmlns:a16="http://schemas.microsoft.com/office/drawing/2014/main" id="{4C899284-BE40-42A4-80DC-5949617879DB}"/>
              </a:ext>
            </a:extLst>
          </p:cNvPr>
          <p:cNvSpPr/>
          <p:nvPr/>
        </p:nvSpPr>
        <p:spPr>
          <a:xfrm>
            <a:off x="460992" y="4648200"/>
            <a:ext cx="2017964" cy="3742974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tx1"/>
                </a:solidFill>
              </a:rPr>
              <a:t>無關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639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/>
      <p:bldP spid="23" grpId="0" animBg="1"/>
      <p:bldP spid="24" grpId="0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星形: 十二角 16">
            <a:extLst>
              <a:ext uri="{FF2B5EF4-FFF2-40B4-BE49-F238E27FC236}">
                <a16:creationId xmlns:a16="http://schemas.microsoft.com/office/drawing/2014/main" id="{6E8F9670-681D-43A7-83CC-4B7C6E444413}"/>
              </a:ext>
            </a:extLst>
          </p:cNvPr>
          <p:cNvSpPr/>
          <p:nvPr/>
        </p:nvSpPr>
        <p:spPr>
          <a:xfrm>
            <a:off x="16375783" y="4452388"/>
            <a:ext cx="8011392" cy="5910811"/>
          </a:xfrm>
          <a:prstGeom prst="star12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C4CBAA6-A530-4613-9C14-6FF351F90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87" y="7088971"/>
            <a:ext cx="7839796" cy="6474629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3485C542-4D61-4AD9-9531-9EBD999AF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5987" y="7004035"/>
            <a:ext cx="7839796" cy="658879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D2B6F4D-0EB3-406F-90E8-B6385958D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5987" y="152399"/>
            <a:ext cx="8005764" cy="640611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7555EE3-4088-4029-9FDB-83B3539DAD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987" y="152400"/>
            <a:ext cx="7839796" cy="6406113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9A72599B-AF29-4A1E-99D7-6B2782D7C0B2}"/>
              </a:ext>
            </a:extLst>
          </p:cNvPr>
          <p:cNvSpPr txBox="1"/>
          <p:nvPr/>
        </p:nvSpPr>
        <p:spPr>
          <a:xfrm>
            <a:off x="17375187" y="1981200"/>
            <a:ext cx="58626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solidFill>
                  <a:schemeClr val="accent6"/>
                </a:solidFill>
              </a:rPr>
              <a:t>新泉的來料，在意</a:t>
            </a:r>
            <a:endParaRPr lang="en-US" altLang="zh-TW" sz="5400" b="1" dirty="0">
              <a:solidFill>
                <a:schemeClr val="accent6"/>
              </a:solidFill>
            </a:endParaRPr>
          </a:p>
          <a:p>
            <a:r>
              <a:rPr lang="zh-TW" altLang="en-US" sz="5400" b="1" dirty="0">
                <a:solidFill>
                  <a:schemeClr val="accent6"/>
                </a:solidFill>
                <a:highlight>
                  <a:srgbClr val="00FFFF"/>
                </a:highlight>
              </a:rPr>
              <a:t>輪廓度</a:t>
            </a:r>
            <a:r>
              <a:rPr lang="zh-TW" altLang="en-US" sz="5400" b="1" dirty="0">
                <a:solidFill>
                  <a:schemeClr val="accent6"/>
                </a:solidFill>
              </a:rPr>
              <a:t>與</a:t>
            </a:r>
            <a:r>
              <a:rPr lang="zh-TW" altLang="en-US" sz="5400" b="1" dirty="0">
                <a:solidFill>
                  <a:schemeClr val="accent6"/>
                </a:solidFill>
                <a:highlight>
                  <a:srgbClr val="FFFF00"/>
                </a:highlight>
              </a:rPr>
              <a:t>平面度</a:t>
            </a:r>
            <a:endParaRPr lang="en-US" altLang="zh-TW" sz="5400" b="1" dirty="0">
              <a:solidFill>
                <a:schemeClr val="accent6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CFC49F6-313D-4C33-AB83-00CFD15C918B}"/>
              </a:ext>
            </a:extLst>
          </p:cNvPr>
          <p:cNvSpPr txBox="1"/>
          <p:nvPr/>
        </p:nvSpPr>
        <p:spPr>
          <a:xfrm>
            <a:off x="17375187" y="10857637"/>
            <a:ext cx="58626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solidFill>
                  <a:schemeClr val="accent6"/>
                </a:solidFill>
              </a:rPr>
              <a:t>佳明組裝後，在意</a:t>
            </a:r>
            <a:endParaRPr lang="en-US" altLang="zh-TW" sz="5400" b="1" dirty="0">
              <a:solidFill>
                <a:schemeClr val="accent6"/>
              </a:solidFill>
            </a:endParaRPr>
          </a:p>
          <a:p>
            <a:r>
              <a:rPr lang="zh-TW" altLang="en-US" sz="5400" b="1" dirty="0">
                <a:solidFill>
                  <a:schemeClr val="accent6"/>
                </a:solidFill>
                <a:highlight>
                  <a:srgbClr val="00FFFF"/>
                </a:highlight>
              </a:rPr>
              <a:t>間隙</a:t>
            </a:r>
            <a:r>
              <a:rPr lang="zh-TW" altLang="en-US" sz="5400" b="1" dirty="0">
                <a:solidFill>
                  <a:schemeClr val="accent6"/>
                </a:solidFill>
              </a:rPr>
              <a:t>與</a:t>
            </a:r>
            <a:r>
              <a:rPr lang="zh-TW" altLang="en-US" sz="5400" b="1" dirty="0">
                <a:solidFill>
                  <a:schemeClr val="accent6"/>
                </a:solidFill>
                <a:highlight>
                  <a:srgbClr val="FFFF00"/>
                </a:highlight>
              </a:rPr>
              <a:t>面差</a:t>
            </a:r>
            <a:endParaRPr lang="en-US" altLang="zh-TW" sz="5400" b="1" dirty="0">
              <a:solidFill>
                <a:schemeClr val="accent6"/>
              </a:solidFill>
              <a:highlight>
                <a:srgbClr val="FFFF00"/>
              </a:highlight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C693F48-BAA9-42B7-8A29-0A2D8A287150}"/>
              </a:ext>
            </a:extLst>
          </p:cNvPr>
          <p:cNvSpPr txBox="1"/>
          <p:nvPr/>
        </p:nvSpPr>
        <p:spPr>
          <a:xfrm>
            <a:off x="17527587" y="6019800"/>
            <a:ext cx="6324600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★ 欲研究：</a:t>
            </a:r>
            <a:endParaRPr lang="en-US" altLang="zh-TW" dirty="0"/>
          </a:p>
          <a:p>
            <a:r>
              <a:rPr lang="zh-TW" altLang="en-US" sz="5400" b="1" dirty="0">
                <a:solidFill>
                  <a:schemeClr val="accent6"/>
                </a:solidFill>
                <a:highlight>
                  <a:srgbClr val="00FFFF"/>
                </a:highlight>
              </a:rPr>
              <a:t>輪廓度</a:t>
            </a:r>
            <a:r>
              <a:rPr lang="zh-TW" altLang="en-US" dirty="0"/>
              <a:t>與</a:t>
            </a:r>
            <a:r>
              <a:rPr lang="zh-TW" altLang="en-US" sz="5400" b="1" dirty="0">
                <a:solidFill>
                  <a:schemeClr val="accent6"/>
                </a:solidFill>
                <a:highlight>
                  <a:srgbClr val="00FFFF"/>
                </a:highlight>
              </a:rPr>
              <a:t>間隙</a:t>
            </a:r>
            <a:r>
              <a:rPr lang="zh-TW" altLang="en-US" dirty="0"/>
              <a:t>之關係</a:t>
            </a:r>
            <a:endParaRPr lang="en-US" altLang="zh-TW" dirty="0"/>
          </a:p>
          <a:p>
            <a:r>
              <a:rPr lang="zh-TW" altLang="en-US" sz="5400" b="1" dirty="0">
                <a:solidFill>
                  <a:schemeClr val="accent6"/>
                </a:solidFill>
                <a:highlight>
                  <a:srgbClr val="FFFF00"/>
                </a:highlight>
              </a:rPr>
              <a:t>平面度</a:t>
            </a:r>
            <a:r>
              <a:rPr lang="zh-TW" altLang="en-US" dirty="0"/>
              <a:t>與</a:t>
            </a:r>
            <a:r>
              <a:rPr lang="zh-TW" altLang="en-US" sz="5400" b="1" dirty="0">
                <a:solidFill>
                  <a:schemeClr val="accent6"/>
                </a:solidFill>
                <a:highlight>
                  <a:srgbClr val="FFFF00"/>
                </a:highlight>
              </a:rPr>
              <a:t>面差</a:t>
            </a:r>
            <a:r>
              <a:rPr lang="zh-TW" altLang="en-US" dirty="0"/>
              <a:t>之關係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931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" grpId="0"/>
      <p:bldP spid="10" grpId="0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61E4D93423C10F41A3326BA5F2D4FBDF" ma:contentTypeVersion="3" ma:contentTypeDescription="建立新的文件。" ma:contentTypeScope="" ma:versionID="b8b12f6638ef23ebc736457f82b48d12">
  <xsd:schema xmlns:xsd="http://www.w3.org/2001/XMLSchema" xmlns:xs="http://www.w3.org/2001/XMLSchema" xmlns:p="http://schemas.microsoft.com/office/2006/metadata/properties" xmlns:ns2="80947a15-52f9-4919-8af1-429a6075236b" targetNamespace="http://schemas.microsoft.com/office/2006/metadata/properties" ma:root="true" ma:fieldsID="56987de95a9b951975899db34c4f53c4" ns2:_="">
    <xsd:import namespace="80947a15-52f9-4919-8af1-429a6075236b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947a15-52f9-4919-8af1-429a6075236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共用對象: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 ma:readOnly="true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670ED6A-FA7F-42BE-91DA-B7051FC2A730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terms/"/>
    <ds:schemaRef ds:uri="http://purl.org/dc/elements/1.1/"/>
    <ds:schemaRef ds:uri="http://purl.org/dc/dcmitype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1425B64-DEDB-4793-8C02-91F0937A11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0947a15-52f9-4919-8af1-429a607523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30586A7-CFAA-4948-8345-715D9FB792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13881</TotalTime>
  <Words>674</Words>
  <Application>Microsoft Office PowerPoint</Application>
  <PresentationFormat>自訂</PresentationFormat>
  <Paragraphs>85</Paragraphs>
  <Slides>10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7" baseType="lpstr">
      <vt:lpstr>Calibri</vt:lpstr>
      <vt:lpstr>Cambria Math</vt:lpstr>
      <vt:lpstr>Arial</vt:lpstr>
      <vt:lpstr>Arial Narrow</vt:lpstr>
      <vt:lpstr>新細明體</vt:lpstr>
      <vt:lpstr>Calibri Light</vt:lpstr>
      <vt:lpstr>Office Theme</vt:lpstr>
      <vt:lpstr>讀書會_品質與統計手法案例分享_Part3   PGWW20 consigned part’s Spec vs. DPPM</vt:lpstr>
      <vt:lpstr>PowerPoint 簡報</vt:lpstr>
      <vt:lpstr>工作上有機會使用的情況</vt:lpstr>
      <vt:lpstr>PowerPoint 簡報</vt:lpstr>
      <vt:lpstr>建構迴歸模型，目的是解釋 &amp; 預測</vt:lpstr>
      <vt:lpstr>迴歸模型的解釋</vt:lpstr>
      <vt:lpstr>相關係數的解釋</vt:lpstr>
      <vt:lpstr>吉利、新泉、佳明之間的商務關係</vt:lpstr>
      <vt:lpstr>PowerPoint 簡報</vt:lpstr>
      <vt:lpstr>THANKS</vt:lpstr>
    </vt:vector>
  </TitlesOfParts>
  <Company>Garmin Intl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harboura</dc:creator>
  <cp:lastModifiedBy>Wang, Cooper</cp:lastModifiedBy>
  <cp:revision>591</cp:revision>
  <cp:lastPrinted>2019-01-28T22:23:49Z</cp:lastPrinted>
  <dcterms:created xsi:type="dcterms:W3CDTF">2014-12-05T16:00:08Z</dcterms:created>
  <dcterms:modified xsi:type="dcterms:W3CDTF">2022-02-20T09:29:35Z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0x01010061E4D93423C10F41A3326BA5F2D4FBDF</vt:lpwstr>
  </property>
  <property fmtid="{D5CDD505-2E9C-101B-9397-08002B2CF9AE}" pid="3" name="MSIP_Label_f3ff6d80-3782-4df6-bf6c-659f84558040_Enabled">
    <vt:lpwstr>true</vt:lpwstr>
  </property>
  <property fmtid="{D5CDD505-2E9C-101B-9397-08002B2CF9AE}" pid="4" name="MSIP_Label_f3ff6d80-3782-4df6-bf6c-659f84558040_SetDate">
    <vt:lpwstr>2021-05-17T01:59:14Z</vt:lpwstr>
  </property>
  <property fmtid="{D5CDD505-2E9C-101B-9397-08002B2CF9AE}" pid="5" name="MSIP_Label_f3ff6d80-3782-4df6-bf6c-659f84558040_Method">
    <vt:lpwstr>Privileged</vt:lpwstr>
  </property>
  <property fmtid="{D5CDD505-2E9C-101B-9397-08002B2CF9AE}" pid="6" name="MSIP_Label_f3ff6d80-3782-4df6-bf6c-659f84558040_Name">
    <vt:lpwstr>f3ff6d80-3782-4df6-bf6c-659f84558040</vt:lpwstr>
  </property>
  <property fmtid="{D5CDD505-2E9C-101B-9397-08002B2CF9AE}" pid="7" name="MSIP_Label_f3ff6d80-3782-4df6-bf6c-659f84558040_SiteId">
    <vt:lpwstr>38d0d425-ba52-4c0a-a03e-2a65c8e82e2d</vt:lpwstr>
  </property>
  <property fmtid="{D5CDD505-2E9C-101B-9397-08002B2CF9AE}" pid="8" name="MSIP_Label_f3ff6d80-3782-4df6-bf6c-659f84558040_ActionId">
    <vt:lpwstr>d30607a7-12d2-4444-9952-dda723595f99</vt:lpwstr>
  </property>
  <property fmtid="{D5CDD505-2E9C-101B-9397-08002B2CF9AE}" pid="9" name="MSIP_Label_f3ff6d80-3782-4df6-bf6c-659f84558040_ContentBits">
    <vt:lpwstr>0</vt:lpwstr>
  </property>
</Properties>
</file>

<file path=docProps/thumbnail.jpeg>
</file>